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3" r:id="rId9"/>
    <p:sldId id="265" r:id="rId10"/>
    <p:sldId id="266" r:id="rId11"/>
    <p:sldId id="267" r:id="rId12"/>
    <p:sldId id="269" r:id="rId13"/>
    <p:sldId id="268" r:id="rId14"/>
    <p:sldId id="261" r:id="rId15"/>
    <p:sldId id="270" r:id="rId16"/>
    <p:sldId id="273" r:id="rId17"/>
    <p:sldId id="274" r:id="rId18"/>
    <p:sldId id="275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1" d="100"/>
          <a:sy n="161" d="100"/>
        </p:scale>
        <p:origin x="260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0T00:57:57.6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1155 0 24575,'0'4'0,"-1"-1"0,1 1 0,-1-1 0,0 1 0,0-1 0,-3 6 0,-3 11 0,-27 127 0,-6-3 0,-59 140 0,69-217 0,-2-1 0,-70 106 0,-50 78 0,57-44 0,43-86 0,4 2 0,4-6 0,-33 55 0,35-45 0,-1-1 0,29-90 0,-20 68 0,6-17 0,17-54 0,-10 45 0,3 7 0,-38 101 0,47-151 0,0 0 0,2 0 0,-4 67 0,10-90-227,-1-1-1,0 1 1,-1-1-1,0 0 1,-7 16-1,-1-3-6598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0T00:58:00.0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24575,'0'10'0,"1"0"0,0 0 0,1 0 0,0 0 0,1-1 0,5 13 0,29 57 0,-10-23 0,237 609 0,-164-349 0,-33-102 0,-31-129 0,50 88 0,25 54 0,-99-191 0,13 58 0,3 12 0,-15-68 0,101 344 0,-98-323 0,33 82 0,-18-57 0,-25-67 0,0-1 0,-1-1 0,0 1 0,-1 0 0,-1 1 0,3 28 0,-4-22-273,0-1 0,2 1 0,1-1 0,11 32 0,-11-36-6553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5273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B7E42-D533-59C4-7890-8A2C7E0F0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EED8C2-596E-1E99-F1E3-6A29D34235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DC123B-12C7-BD8C-43ED-FB77458092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E0BCF-DD79-5F06-3B99-7FD3AA3F93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80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03C51-56C5-7B86-ECA5-1605084AB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D8FD74-E907-777E-AE3F-3033CBE13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737832-8D52-C43F-B19C-7F394E5E0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963C-18AB-39D2-063D-DE935902FA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75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33DAC-C4CD-3BAB-57EB-6494449BF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6486C5-E0F4-D311-A716-9FA5C8C0A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3BECC4-C487-DD45-70EB-358C361A0B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740E6-B5C4-37CE-1232-E4A51D750C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77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802C0-63B0-8C7C-2AFD-C55B5DB20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491E31-86E3-EE72-8374-196A41F65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F2FC80-FB42-F9D2-0F14-484AADCC83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33047-C094-A8C9-BFD9-D276B58EB8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03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hyperlink" Target="https://www.amazon.com/dp/B09Y13GXDR?ref=ppx_yo2ov_dt_b_fed_asin_title&amp;th=1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mazon.com/dp/B0G2B7QM1C?ref=ppx_yo2ov_dt_b_fed_asin_title&amp;th=1" TargetMode="External"/><Relationship Id="rId5" Type="http://schemas.openxmlformats.org/officeDocument/2006/relationships/hyperlink" Target="https://www.amazon.com/dp/B0CMQ8FNQL?ref=ppx_yo2ov_dt_b_fed_asin_title&amp;th=1" TargetMode="External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0628" y="0"/>
            <a:ext cx="12191695" cy="6858000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8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AMATEUR RADIO  ·  DIGITAL MODES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91440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DigiPi</a:t>
            </a:r>
            <a:endParaRPr lang="en-US" sz="5400" dirty="0"/>
          </a:p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Interface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640080" y="388620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Raspberry Pi hotspot that puts FT8, Winlink, APRS, packet,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 rest of the data modes on </a:t>
            </a:r>
            <a:r>
              <a:rPr lang="en-US" dirty="0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of your devices</a:t>
            </a:r>
            <a:r>
              <a:rPr lang="en-US" sz="1800" dirty="0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40080" y="4846320"/>
            <a:ext cx="2011680" cy="54864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507492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A9B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by N1TXN  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data transceiver you run from a browser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is an open-source Raspberry Pi image. Flash a card, plug in a radio interface, and every major data mode is available over Wi-Fi — no monitor, keyboard, or laptop on the desk.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65960"/>
            <a:ext cx="553212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01600" dist="25400" dir="162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13232" y="2167128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13232" y="24963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Hotspot, not a desktop necessarily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13232" y="2953512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 boots as its own Wi-Fi network. Phone, tablet, or laptop is the control head.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63640" y="1965960"/>
            <a:ext cx="553212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01600" dist="25400" dir="162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519672" y="2167128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19672" y="24963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image, many modes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519672" y="2953512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WSJT-X, JS8Call, fldigi, Pat/Winlink, Direwolf, SSTV, and AX.25 node services live on the same card.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4069080"/>
            <a:ext cx="553212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01600" dist="25400" dir="162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13232" y="4270248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13232" y="459943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the field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13232" y="5056632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power and small enough for POTA, SOTA, and go-kits. A Pi 3A+ is the suggested base rig, just don’t use old single core pi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63640" y="4069080"/>
            <a:ext cx="553212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01600" dist="25400" dir="162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519672" y="4270248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519672" y="459943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 required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519672" y="5056632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transmits. A current amateur license and normal band privileges still apply.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/ 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INTERFACE WORKS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Audio, PTT, and optional CAT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060704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radio interface is the piece between the rig and the Pi. It carries receive audio in, transmit audio out, keys the transmitter, and — on CAT radios — sets frequency and mode.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1480" y="1920240"/>
            <a:ext cx="23317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2084832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02920" y="2542032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Mic, speaker,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PTT line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807208" y="2606040"/>
            <a:ext cx="475488" cy="237744"/>
          </a:xfrm>
          <a:prstGeom prst="rightArrow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383280" y="1920240"/>
            <a:ext cx="2331720" cy="1691640"/>
          </a:xfrm>
          <a:prstGeom prst="roundRect">
            <a:avLst>
              <a:gd name="adj" fmla="val 4324"/>
            </a:avLst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74720" y="252831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</a:t>
            </a:r>
          </a:p>
          <a:p>
            <a:pPr marL="0" indent="0" algn="ctr">
              <a:buNone/>
            </a:pPr>
            <a:endParaRPr lang="en-US" sz="16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radio like 991A,7300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NA6D board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779008" y="2606040"/>
            <a:ext cx="475488" cy="237744"/>
          </a:xfrm>
          <a:prstGeom prst="rightArrow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355080" y="1920240"/>
            <a:ext cx="23317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46520" y="2084832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Raspberry Pi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</a:t>
            </a:r>
            <a:r>
              <a:rPr lang="en-US" sz="1600" b="1" dirty="0" err="1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</a:t>
            </a: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image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46520" y="2542032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Modems and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apps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750808" y="2606040"/>
            <a:ext cx="475488" cy="237744"/>
          </a:xfrm>
          <a:prstGeom prst="rightArrow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9326880" y="1920240"/>
            <a:ext cx="23317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418320" y="2084832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Wi-Fi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418320" y="2542032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or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 app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388620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RX audio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7200" y="4187952"/>
            <a:ext cx="2743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speaker or data jack into the interface ADC. Levels set in the web audio page or alsamixer.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383280" y="388620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TX audio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383280" y="4187952"/>
            <a:ext cx="2743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 generates the tone. Interface drives the mic or data-in line.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09360" y="388620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PTT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309360" y="4187952"/>
            <a:ext cx="2743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GPIO, CM108/DTR, or CAT. DigiRig Mobile, AIOC, and the NA6D board all key the rig.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235440" y="388620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235440" y="4187952"/>
            <a:ext cx="2743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serial control. Needed for easy band changes on HF. Skip it on a fixed VHF packet channel.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/ 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WAYS TO CONNECT A RIG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USB radios vs. a classic interface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11480" y="1234440"/>
            <a:ext cx="5532120" cy="5029200"/>
          </a:xfrm>
          <a:prstGeom prst="roundRect">
            <a:avLst>
              <a:gd name="adj" fmla="val 1818"/>
            </a:avLst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444752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85800" y="175564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already has USB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85800" y="2286000"/>
            <a:ext cx="4937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HF and some VHF rigs expose a sound card and CAT on one USB cable. The Pi is the computer. No extra interface board.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33832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IC-7300, IC-705, FT-991A, Xiegu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85800" y="382219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USB cable matched to the radio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85800" y="4261104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the rig in Initialize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85800" y="470001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Disable NR, notch, and NB on HF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85800" y="513892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USB audio is AF, not IF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217920" y="1234440"/>
            <a:ext cx="5532120" cy="502920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92240" y="1444752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B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92240" y="175564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 radio or HT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492240" y="2286000"/>
            <a:ext cx="4937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with a mic/speaker or data jack needs a sound-card interface that can also key PTT. 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2240" y="33832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Baofeng / Kenwood two-pin HTs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92240" y="382219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rigs without USB audio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92240" y="4261104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Older HF with a 6-pin data port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492240" y="470001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AIOC, Digirig, hat, or NA6D board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492240" y="513892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Ferrites. HTs and USB do not like RF.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/ 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RADIO INTERFACES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the board that matches the jack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11480" y="1143000"/>
            <a:ext cx="113385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11480" y="1143000"/>
            <a:ext cx="73152" cy="749808"/>
          </a:xfrm>
          <a:prstGeom prst="rect">
            <a:avLst/>
          </a:prstGeom>
          <a:solidFill>
            <a:srgbClr val="1F4E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85800" y="1289304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Digirig Mobile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566160" y="1289304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USB sound + CAT serial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126480" y="1234440"/>
            <a:ext cx="5394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HF and CAT mobiles. Get Mobile, not Lite — Lite is poorly supported on Pi.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1984248"/>
            <a:ext cx="113385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11480" y="1984248"/>
            <a:ext cx="73152" cy="749808"/>
          </a:xfrm>
          <a:prstGeom prst="rect">
            <a:avLst/>
          </a:prstGeom>
          <a:solidFill>
            <a:srgbClr val="1F4E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85800" y="2130552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AIOC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213055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USB audio + DTR PTT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126480" y="2075688"/>
            <a:ext cx="5394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Baofeng / Kenwood two-prong. About $25. RF-sensitive; use ferrites and an external antenna.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11480" y="2825496"/>
            <a:ext cx="113385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11480" y="2825496"/>
            <a:ext cx="73152" cy="749808"/>
          </a:xfrm>
          <a:prstGeom prst="rect">
            <a:avLst/>
          </a:prstGeom>
          <a:solidFill>
            <a:srgbClr val="1F4E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85800" y="29718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Hat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566160" y="29718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GPIO hat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26480" y="2916936"/>
            <a:ext cx="5394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elekitsorparts.com, about $40. Stays on the Pi. Good for a dedicated packet box.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11480" y="3666744"/>
            <a:ext cx="113385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3666744"/>
            <a:ext cx="73152" cy="749808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85800" y="3813048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NA6D interface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566160" y="3813048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PTT board + sound card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126480" y="3758184"/>
            <a:ext cx="5394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NA6D’s interface: PTT, status LEDs, PS/2 or TRRS. Kit or built.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11480" y="4507992"/>
            <a:ext cx="113385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11480" y="4507992"/>
            <a:ext cx="73152" cy="749808"/>
          </a:xfrm>
          <a:prstGeom prst="rect">
            <a:avLst/>
          </a:prstGeom>
          <a:solidFill>
            <a:srgbClr val="1F4E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85800" y="465429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DRA-Pi-Zero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3566160" y="4654296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Masters Communications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126480" y="4599432"/>
            <a:ext cx="5394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Purpose-built Pi Zero digital interface, about $75. Clean PTT and audio.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411480" y="5349240"/>
            <a:ext cx="113385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411480" y="5349240"/>
            <a:ext cx="73152" cy="749808"/>
          </a:xfrm>
          <a:prstGeom prst="rect">
            <a:avLst/>
          </a:prstGeom>
          <a:solidFill>
            <a:srgbClr val="1F4E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685800" y="5495544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TOADS / Signalink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3566160" y="5495544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USB sound interfaces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6126480" y="5440680"/>
            <a:ext cx="5394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if the Pi sees the sound card and a PTT method. Signalink is the known quantity.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305" y="6583680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 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/ 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COMPUTER SIDE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Pi, and what else you need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11480" y="1188720"/>
            <a:ext cx="2761488" cy="260604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76072" y="1353312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 Zero 2 W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76072" y="2057400"/>
            <a:ext cx="24323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Smallest go-kit. Fine for packet and APRS. Tight for HDMI and heavier apps.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37560" y="1188720"/>
            <a:ext cx="2761488" cy="2606040"/>
          </a:xfrm>
          <a:prstGeom prst="roundRect">
            <a:avLst>
              <a:gd name="adj" fmla="val 2807"/>
            </a:avLst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502152" y="1353312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 3A+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02152" y="2057400"/>
            <a:ext cx="24323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</a:t>
            </a:r>
            <a:r>
              <a:rPr lang="en-US" sz="1300" dirty="0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current base suggestion, about $25. Easy to find. Pairs well with a DSI screen.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63640" y="1188720"/>
            <a:ext cx="2761488" cy="260604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28232" y="1353312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 4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428232" y="2057400"/>
            <a:ext cx="24323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Comfortable for WSJT-X, JS8, and a display at the same time.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9189720" y="1188720"/>
            <a:ext cx="2761488" cy="260604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354312" y="1353312"/>
            <a:ext cx="243230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 5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354312" y="2057400"/>
            <a:ext cx="24323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since v1.8. Fastest UI. Overkill for a VHF packet box, nice for an HF shack node.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1148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11480" y="434340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solid 5 V supply. Undervoltage shows up as dropped Wi-Fi and flaky USB audio.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29768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297680" y="434340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Optional. v2.2 accelerates HDMI and MIPI/DSI. An 800×480 DSI panel is about $35.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8388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83880" y="434340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USB GPS. Initialize can read ttyACM and fill grid, lat, and lon.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/ 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CAN ACTUALLY RUN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Modes on the v2.2 image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27889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2788920" cy="73152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30352" y="144475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FT8 / FT4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30352" y="205740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WSJT-X in the browser. Weak-signal HF and 6 m. v2.x tracks current WSJT-X.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310128" y="1188720"/>
            <a:ext cx="27889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310128" y="1188720"/>
            <a:ext cx="2788920" cy="73152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74720" y="144475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JS8Call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474720" y="205740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Keyboard-to-keyboard at FT8 SNR. v2.2 adds JS8Call Improved.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54496" y="1188720"/>
            <a:ext cx="27889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254496" y="1188720"/>
            <a:ext cx="2788920" cy="73152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19088" y="144475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Winlink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19088" y="205740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 webmail. Packet on VHF, ARDOP on HF, Mercury HF modem in v2.2.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198864" y="1188720"/>
            <a:ext cx="27889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9198864" y="1188720"/>
            <a:ext cx="2788920" cy="73152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363456" y="144475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363456" y="205740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WebChat, digipeater on 144.390, IGate, and a Direwolf tactical map.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65760" y="3657600"/>
            <a:ext cx="27889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65760" y="3657600"/>
            <a:ext cx="2788920" cy="73152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30352" y="391363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Packet / AX.25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30352" y="452628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KISS TNC over Wi-Fi or Bluetooth. Xastir, YAAC, APRSdroid, WOAD.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3310128" y="3657600"/>
            <a:ext cx="27889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310128" y="3657600"/>
            <a:ext cx="2788920" cy="73152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3474720" y="391363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fldigi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3474720" y="452628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CW, PSK31, RTTY, Olivia, MFSK, Contestia, THOR, and the rest of the suite.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254496" y="3657600"/>
            <a:ext cx="27889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6254496" y="3657600"/>
            <a:ext cx="2788920" cy="73152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419088" y="391363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SSTV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419088" y="452628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and receive images from the phone browser.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9198864" y="3657600"/>
            <a:ext cx="27889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9198864" y="3657600"/>
            <a:ext cx="2788920" cy="73152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9363456" y="391363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Node services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9363456" y="452628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own BBS or node. NetRom and 44-net style AX.25 networking.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/ 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BOOT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blank card to on the air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11480" y="1188720"/>
            <a:ext cx="37033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12648" y="1389888"/>
            <a:ext cx="384048" cy="384048"/>
          </a:xfrm>
          <a:prstGeom prst="ellipse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12648" y="1426464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24712" y="1426464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the image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12648" y="196596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from digipi.org. Patron-supported project. Flash with Balena Etcher or the Raspberry Pi Imager to a </a:t>
            </a:r>
            <a:r>
              <a:rPr lang="en-US" sz="13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microsd</a:t>
            </a: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card(8gb min).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1188720"/>
            <a:ext cx="37033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498848" y="1389888"/>
            <a:ext cx="384048" cy="384048"/>
          </a:xfrm>
          <a:prstGeom prst="ellipse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498848" y="1426464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010912" y="1426464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the hotspot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98848" y="196596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SSID DigiPi, password abcdefghij. Browse to http://10.0.0.5. digipi.local also works once it is on your LAN.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1188720"/>
            <a:ext cx="37033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385048" y="1389888"/>
            <a:ext cx="384048" cy="384048"/>
          </a:xfrm>
          <a:prstGeom prst="ellipse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85048" y="1426464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897112" y="1426464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Initialize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85048" y="196596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Callsign, grid, lat/lon, Winlink and APRS passwords, AX.25 node pass, screen type, and radio interface.</a:t>
            </a:r>
          </a:p>
          <a:p>
            <a:pPr marL="0" indent="0">
              <a:buNone/>
            </a:pPr>
            <a:r>
              <a:rPr lang="en-US" sz="13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sure and know all of the above ahead of time or you will have to reflash image and start over!</a:t>
            </a:r>
            <a:endParaRPr lang="en-US" sz="1300" b="1" dirty="0"/>
          </a:p>
        </p:txBody>
      </p:sp>
      <p:sp>
        <p:nvSpPr>
          <p:cNvPr id="20" name="Shape 18"/>
          <p:cNvSpPr/>
          <p:nvPr/>
        </p:nvSpPr>
        <p:spPr>
          <a:xfrm>
            <a:off x="411480" y="3657600"/>
            <a:ext cx="37033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2648" y="3858768"/>
            <a:ext cx="384048" cy="384048"/>
          </a:xfrm>
          <a:prstGeom prst="ellipse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12648" y="3895344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24712" y="3895344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Wi-Fi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12648" y="443484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it at the shack network so you are not stuck on the hotspot. Field use stays on the DigiPi SSID.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297680" y="3657600"/>
            <a:ext cx="37033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498848" y="3858768"/>
            <a:ext cx="384048" cy="384048"/>
          </a:xfrm>
          <a:prstGeom prst="ellipse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498848" y="3895344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5010912" y="3895344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Levels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498848" y="443484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RX and TX in the web audio page. For FT8/JS8, save configs inside the app. Packet is mostly the interface gain.</a:t>
            </a:r>
          </a:p>
          <a:p>
            <a:pPr marL="0" indent="0">
              <a:buNone/>
            </a:pPr>
            <a:r>
              <a:rPr lang="en-US" sz="13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had to do this but good to check if you have issues</a:t>
            </a:r>
            <a:endParaRPr lang="en-US" sz="1300" b="1" dirty="0"/>
          </a:p>
        </p:txBody>
      </p:sp>
      <p:sp>
        <p:nvSpPr>
          <p:cNvPr id="30" name="Shape 28"/>
          <p:cNvSpPr/>
          <p:nvPr/>
        </p:nvSpPr>
        <p:spPr>
          <a:xfrm>
            <a:off x="8183880" y="3657600"/>
            <a:ext cx="370332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8385048" y="3858768"/>
            <a:ext cx="384048" cy="384048"/>
          </a:xfrm>
          <a:prstGeom prst="ellipse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8385048" y="3895344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897112" y="3895344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card per rig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385048" y="443484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 separate SD card per radio. Levels and CAT settings do not travel well between rigs.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/ 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SHACK AND FIELD NOTES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things that actually bite you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374904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1335024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 into the USB cable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901952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AIOC and cheap CM108 cards lock up when the HT uses the USB lead as the counterpoise. External antenna, ferrites on the USB lead, and UHF is kinder than VHF.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79392" y="1170432"/>
            <a:ext cx="374904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462272" y="1335024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too hot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462272" y="1901952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the HT volume near max, then trim in alsamixer. AIOC starting points often cited: input around 70, output around 84. Watch the ALC on HF.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193024" y="1170432"/>
            <a:ext cx="374904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375904" y="1335024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Wrong PTT method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375904" y="1901952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Digirig Mobile uses its serial port. AIOC uses DTR on /dev/ttyACM0. A hat uses GPIO. Pick the interface in Initialize so the image wires the right one.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65760" y="3685032"/>
            <a:ext cx="374904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48640" y="3849624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 mismatches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48640" y="4416552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rigs, including the IC-7000, need a manual rigctld fix. The Initialize page lists connected audio and serial devices so you are not guessing filenames.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279392" y="3685032"/>
            <a:ext cx="374904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462272" y="3849624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Wi-Fi in the field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462272" y="4416552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Hotspot mode was flaky on earlier images and is solid on Pi 3/4/5 in current builds. Password stays abcdefghij unless you change it.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193024" y="3685032"/>
            <a:ext cx="374904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375904" y="3849624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service at a time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375904" y="4416552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leave the TNC, WSJT-X, and fldigi all fighting the same sound card. Boot into the mode you came to run.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 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/ 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GO-KIT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realistic shopping lists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11480" y="1188720"/>
            <a:ext cx="5577840" cy="502920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3716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HF SHACK NODE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16916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991-A or IC-7300 class rig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 4 or Pi 5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017520" y="228600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on the bench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2926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USB cable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017520" y="29260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the radio expects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0080" y="35661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DSI or HDMI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017520" y="35661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~$35 if you want a panel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2062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image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017520" y="42062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digipi.org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0080" y="48463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else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017520" y="48463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 is the interface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17920" y="1188720"/>
            <a:ext cx="5577840" cy="5029200"/>
          </a:xfrm>
          <a:prstGeom prst="roundRect">
            <a:avLst>
              <a:gd name="adj" fmla="val 1818"/>
            </a:avLst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446520" y="13716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VHF GO-KIT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46520" y="16916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 or mobile, ~$60–90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6446520" y="22860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 3A+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915400" y="22860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$25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29260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AIOC cable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915400" y="29260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$25, Baofeng/Kenwood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446520" y="35661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Digirig Mobile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rig has a data port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446520" y="420624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Ferrite beads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915400" y="42062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dollars, not optional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446520" y="48463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antenna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915400" y="48463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5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stops the USB freeze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 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/ 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06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6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GO NEXT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82296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the image.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match the jack.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24688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digipi.org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577840" y="246888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Image, shopping list, howto videos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32461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github.com/craigerl/digipi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577840" y="324612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Wiki: radios, interfaces, initialize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40233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NA6D.com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577840" y="402336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Interface Board, kit or built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" y="48006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patreon.com/KM6LYW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577840" y="480060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 notes and the current image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0080" y="5806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FA0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license is required to transmit. Prices are approximate, late 2026.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5A97E-456F-F0EA-0348-4D8F88E82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CA81DC5-DAA1-A26C-3C73-4F897CB1386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5CF2A48-3C13-9DD6-F271-EED486A757C5}"/>
              </a:ext>
            </a:extLst>
          </p:cNvPr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DIGIPI RADIO INTERFACE BOARD</a:t>
            </a:r>
            <a:endParaRPr lang="en-US" sz="1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51C43EC-63FC-3EC9-8626-77AABE52F9E3}"/>
              </a:ext>
            </a:extLst>
          </p:cNvPr>
          <p:cNvSpPr/>
          <p:nvPr/>
        </p:nvSpPr>
        <p:spPr>
          <a:xfrm>
            <a:off x="457200" y="530352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NA6D’s board, built for this image</a:t>
            </a:r>
            <a:endParaRPr lang="en-US" sz="2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35F4E94-FD05-EE58-DF4C-CDE550FF348B}"/>
              </a:ext>
            </a:extLst>
          </p:cNvPr>
          <p:cNvSpPr/>
          <p:nvPr/>
        </p:nvSpPr>
        <p:spPr>
          <a:xfrm>
            <a:off x="457200" y="1042416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NA6D designed a prefab interface specifically for DigiPi. It is the ham-made option when the radio does not speak USB.</a:t>
            </a:r>
            <a:endParaRPr lang="en-US" sz="15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F1CBCE1-385A-27DB-6C73-5D2B7F1AE9F8}"/>
              </a:ext>
            </a:extLst>
          </p:cNvPr>
          <p:cNvSpPr/>
          <p:nvPr/>
        </p:nvSpPr>
        <p:spPr>
          <a:xfrm>
            <a:off x="411480" y="1691640"/>
            <a:ext cx="7040880" cy="93268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B82C927-1528-EABA-694D-E374D443D199}"/>
              </a:ext>
            </a:extLst>
          </p:cNvPr>
          <p:cNvSpPr/>
          <p:nvPr/>
        </p:nvSpPr>
        <p:spPr>
          <a:xfrm>
            <a:off x="640080" y="180136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PTT circuit</a:t>
            </a:r>
            <a:endParaRPr lang="en-US" sz="16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E21D1DD-E1E4-B896-9E66-36F265CC81B1}"/>
              </a:ext>
            </a:extLst>
          </p:cNvPr>
          <p:cNvSpPr/>
          <p:nvPr/>
        </p:nvSpPr>
        <p:spPr>
          <a:xfrm>
            <a:off x="640080" y="2112264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Keys the rig from the Pi without a separate VOX box or a hand on the mic.</a:t>
            </a:r>
            <a:endParaRPr lang="en-US" sz="13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F14BB084-5210-3AE2-68D1-308153A3EEFD}"/>
              </a:ext>
            </a:extLst>
          </p:cNvPr>
          <p:cNvSpPr/>
          <p:nvPr/>
        </p:nvSpPr>
        <p:spPr>
          <a:xfrm>
            <a:off x="411480" y="2743200"/>
            <a:ext cx="7040880" cy="93268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4262D23-4277-2679-D87D-FD498A68BF57}"/>
              </a:ext>
            </a:extLst>
          </p:cNvPr>
          <p:cNvSpPr/>
          <p:nvPr/>
        </p:nvSpPr>
        <p:spPr>
          <a:xfrm>
            <a:off x="640080" y="28529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LEDs</a:t>
            </a:r>
            <a:endParaRPr lang="en-US" sz="16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F2E17A7-A005-9AE8-C3D9-16ECBEDBDC30}"/>
              </a:ext>
            </a:extLst>
          </p:cNvPr>
          <p:cNvSpPr/>
          <p:nvPr/>
        </p:nvSpPr>
        <p:spPr>
          <a:xfrm>
            <a:off x="640080" y="3163824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see PTT and interface state without opening a terminal.</a:t>
            </a:r>
            <a:endParaRPr lang="en-US" sz="13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D35967E1-AF46-9767-E356-AC8E9826646C}"/>
              </a:ext>
            </a:extLst>
          </p:cNvPr>
          <p:cNvSpPr/>
          <p:nvPr/>
        </p:nvSpPr>
        <p:spPr>
          <a:xfrm>
            <a:off x="411480" y="3794760"/>
            <a:ext cx="7040880" cy="93268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A637E7C3-7E9E-1F38-EC68-835AD618F239}"/>
              </a:ext>
            </a:extLst>
          </p:cNvPr>
          <p:cNvSpPr/>
          <p:nvPr/>
        </p:nvSpPr>
        <p:spPr>
          <a:xfrm>
            <a:off x="640080" y="390448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Kenwood style or TRRS</a:t>
            </a:r>
            <a:endParaRPr lang="en-US" sz="16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3447A2A-CB3E-CCF4-B9E2-02D5F315D4F5}"/>
              </a:ext>
            </a:extLst>
          </p:cNvPr>
          <p:cNvSpPr/>
          <p:nvPr/>
        </p:nvSpPr>
        <p:spPr>
          <a:xfrm>
            <a:off x="640080" y="4215384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board, two common radio connectors. Cable the jack you actually have.</a:t>
            </a:r>
            <a:endParaRPr lang="en-US" sz="13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2DEEE699-08C2-4711-3585-E3F53CD925F4}"/>
              </a:ext>
            </a:extLst>
          </p:cNvPr>
          <p:cNvSpPr/>
          <p:nvPr/>
        </p:nvSpPr>
        <p:spPr>
          <a:xfrm>
            <a:off x="411480" y="4846320"/>
            <a:ext cx="7040880" cy="93268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982A2644-F5B2-C1F0-B8B7-11B01F6E2BC1}"/>
              </a:ext>
            </a:extLst>
          </p:cNvPr>
          <p:cNvSpPr/>
          <p:nvPr/>
        </p:nvSpPr>
        <p:spPr>
          <a:xfrm>
            <a:off x="640080" y="495604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 or built</a:t>
            </a:r>
            <a:endParaRPr lang="en-US" sz="16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F805747-9A4E-6A4B-9911-E0BB8A6AFF84}"/>
              </a:ext>
            </a:extLst>
          </p:cNvPr>
          <p:cNvSpPr/>
          <p:nvPr/>
        </p:nvSpPr>
        <p:spPr>
          <a:xfrm>
            <a:off x="640080" y="5266944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Solder the parts kit, or buy it assembled. </a:t>
            </a:r>
            <a:endParaRPr lang="en-US" sz="130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0DECF264-DCEA-0481-E474-73A4AD3666DE}"/>
              </a:ext>
            </a:extLst>
          </p:cNvPr>
          <p:cNvSpPr/>
          <p:nvPr/>
        </p:nvSpPr>
        <p:spPr>
          <a:xfrm>
            <a:off x="7680960" y="1691640"/>
            <a:ext cx="4069080" cy="4206240"/>
          </a:xfrm>
          <a:prstGeom prst="roundRect">
            <a:avLst>
              <a:gd name="adj" fmla="val 2247"/>
            </a:avLst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AA55465A-C4BD-0229-A924-3BADAF9AC7C1}"/>
              </a:ext>
            </a:extLst>
          </p:cNvPr>
          <p:cNvSpPr/>
          <p:nvPr/>
        </p:nvSpPr>
        <p:spPr>
          <a:xfrm>
            <a:off x="7909560" y="19202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kern="0" spc="120" dirty="0">
                <a:solidFill>
                  <a:srgbClr val="D06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endParaRPr lang="en-US" sz="54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EF208B33-9C24-3F46-7EA4-5A909D75A1A0}"/>
              </a:ext>
            </a:extLst>
          </p:cNvPr>
          <p:cNvSpPr/>
          <p:nvPr/>
        </p:nvSpPr>
        <p:spPr>
          <a:xfrm>
            <a:off x="7909560" y="2240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2B7B52F-0C82-EBB3-F89A-7423C09C4A96}"/>
              </a:ext>
            </a:extLst>
          </p:cNvPr>
          <p:cNvSpPr/>
          <p:nvPr/>
        </p:nvSpPr>
        <p:spPr>
          <a:xfrm>
            <a:off x="7909560" y="2788920"/>
            <a:ext cx="3611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22F258AD-5557-5BE2-F84D-CF3FD2FAEB11}"/>
              </a:ext>
            </a:extLst>
          </p:cNvPr>
          <p:cNvSpPr/>
          <p:nvPr/>
        </p:nvSpPr>
        <p:spPr>
          <a:xfrm>
            <a:off x="7743206" y="3295442"/>
            <a:ext cx="3990307" cy="1474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NA6D board unsoldered    $20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NA6D board soldered         $33 (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kenwood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style)</a:t>
            </a:r>
          </a:p>
          <a:p>
            <a:pPr marL="0" indent="0">
              <a:buNone/>
            </a:pPr>
            <a:endParaRPr lang="en-US" sz="150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Optional:</a:t>
            </a:r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Solder guide/jig                   $4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printed case                   $4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(free if you have 3d printer)</a:t>
            </a:r>
          </a:p>
          <a:p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Shielded ferrite USBC cable $10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(good to have anyway)</a:t>
            </a:r>
            <a:endParaRPr lang="en-US" sz="120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D6AB406F-D41F-BD98-44F2-9A3EE478C9F6}"/>
              </a:ext>
            </a:extLst>
          </p:cNvPr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3E87F28-0009-9EBF-A5CC-FD7F3B4AC8D4}"/>
              </a:ext>
            </a:extLst>
          </p:cNvPr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 </a:t>
            </a:r>
            <a:endParaRPr lang="en-US" sz="10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F02D17A-FBBE-601F-9FD7-730ADB5A618C}"/>
              </a:ext>
            </a:extLst>
          </p:cNvPr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/  12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38519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36AA26-EE06-4786-BD34-7E1802190FDC}"/>
              </a:ext>
            </a:extLst>
          </p:cNvPr>
          <p:cNvSpPr txBox="1"/>
          <p:nvPr/>
        </p:nvSpPr>
        <p:spPr>
          <a:xfrm>
            <a:off x="3352800" y="2394857"/>
            <a:ext cx="62028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DEMO </a:t>
            </a:r>
            <a:r>
              <a:rPr lang="en-US" sz="8800" dirty="0" err="1"/>
              <a:t>DigiPi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268743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2123702" y="288428"/>
            <a:ext cx="6826333" cy="793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NA6D board options</a:t>
            </a:r>
            <a:endParaRPr lang="en-US" sz="6000" dirty="0"/>
          </a:p>
        </p:txBody>
      </p:sp>
      <p:sp>
        <p:nvSpPr>
          <p:cNvPr id="5" name="Text 3"/>
          <p:cNvSpPr/>
          <p:nvPr/>
        </p:nvSpPr>
        <p:spPr>
          <a:xfrm>
            <a:off x="457200" y="1042416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789018" y="1225296"/>
            <a:ext cx="7040880" cy="93268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541122" y="155448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Kenwood style or </a:t>
            </a:r>
            <a:r>
              <a:rPr lang="en-US" sz="3600" b="1" dirty="0" err="1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Yaesu</a:t>
            </a:r>
            <a:r>
              <a:rPr lang="en-US" sz="36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TRRS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7909560" y="19202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7909560" y="2240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7909560" y="2788920"/>
            <a:ext cx="3611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 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/  12</a:t>
            </a:r>
            <a:endParaRPr lang="en-US" sz="1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59F8D9-2D8B-07F9-D1A5-EF74CBA11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654" y="2463305"/>
            <a:ext cx="3227441" cy="38442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7BD198-3AE4-34C2-C79A-322EC24F6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2110" y="2463305"/>
            <a:ext cx="2877788" cy="383778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58B19-A313-3C4A-F097-5A96192EB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DF05BE2-D870-AED4-5617-C4D7B18068DF}"/>
              </a:ext>
            </a:extLst>
          </p:cNvPr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9F862E6-7870-5655-B496-37532F2B0C63}"/>
              </a:ext>
            </a:extLst>
          </p:cNvPr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0388011-351F-1605-E762-A07A06FA06BC}"/>
              </a:ext>
            </a:extLst>
          </p:cNvPr>
          <p:cNvSpPr/>
          <p:nvPr/>
        </p:nvSpPr>
        <p:spPr>
          <a:xfrm>
            <a:off x="2264229" y="237982"/>
            <a:ext cx="7336971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make </a:t>
            </a:r>
            <a:r>
              <a:rPr lang="en-US" sz="4400" b="1" dirty="0" err="1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Yaesu</a:t>
            </a:r>
            <a:r>
              <a:rPr lang="en-US" sz="44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TRRS style</a:t>
            </a:r>
          </a:p>
          <a:p>
            <a:pPr marL="0" indent="0">
              <a:buNone/>
            </a:pPr>
            <a:r>
              <a:rPr lang="en-US" sz="44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Works with FT1-FT5 HT’s</a:t>
            </a:r>
            <a:endParaRPr lang="en-US" sz="4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95800B6-AB02-315B-839D-F45B07124330}"/>
              </a:ext>
            </a:extLst>
          </p:cNvPr>
          <p:cNvSpPr/>
          <p:nvPr/>
        </p:nvSpPr>
        <p:spPr>
          <a:xfrm>
            <a:off x="457200" y="1042416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E1099D57-A08A-AE44-ADF5-0E6586FBD43E}"/>
              </a:ext>
            </a:extLst>
          </p:cNvPr>
          <p:cNvSpPr/>
          <p:nvPr/>
        </p:nvSpPr>
        <p:spPr>
          <a:xfrm>
            <a:off x="7909560" y="19202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54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EF3C4704-EC2E-C61F-7533-164EE497F8A6}"/>
              </a:ext>
            </a:extLst>
          </p:cNvPr>
          <p:cNvSpPr/>
          <p:nvPr/>
        </p:nvSpPr>
        <p:spPr>
          <a:xfrm>
            <a:off x="7909560" y="2240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C3F557CC-C008-537B-4491-B15AC6A746EE}"/>
              </a:ext>
            </a:extLst>
          </p:cNvPr>
          <p:cNvSpPr/>
          <p:nvPr/>
        </p:nvSpPr>
        <p:spPr>
          <a:xfrm>
            <a:off x="7909560" y="2788920"/>
            <a:ext cx="3611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03F15967-902F-D328-17C8-360B09D21D90}"/>
              </a:ext>
            </a:extLst>
          </p:cNvPr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32E8A78D-9030-6FDF-9A11-B7F9B760AF9D}"/>
              </a:ext>
            </a:extLst>
          </p:cNvPr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 </a:t>
            </a:r>
            <a:endParaRPr lang="en-US" sz="10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0CBBE41E-1133-8A3A-38CF-7A2DBCBF0830}"/>
              </a:ext>
            </a:extLst>
          </p:cNvPr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/  12</a:t>
            </a:r>
            <a:endParaRPr lang="en-US" sz="1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83CE57-D1E2-6B46-0A20-D60A71424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185" y="1802282"/>
            <a:ext cx="6923426" cy="3851006"/>
          </a:xfrm>
          <a:prstGeom prst="rect">
            <a:avLst/>
          </a:prstGeom>
        </p:spPr>
      </p:pic>
      <p:sp>
        <p:nvSpPr>
          <p:cNvPr id="22" name="Text 2">
            <a:extLst>
              <a:ext uri="{FF2B5EF4-FFF2-40B4-BE49-F238E27FC236}">
                <a16:creationId xmlns:a16="http://schemas.microsoft.com/office/drawing/2014/main" id="{FFBB742F-2F3A-01D7-CF03-BAC89A6DCDD7}"/>
              </a:ext>
            </a:extLst>
          </p:cNvPr>
          <p:cNvSpPr/>
          <p:nvPr/>
        </p:nvSpPr>
        <p:spPr>
          <a:xfrm>
            <a:off x="2885110" y="5717296"/>
            <a:ext cx="7336971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</a:t>
            </a:r>
            <a:r>
              <a:rPr lang="en-US" sz="4400" b="1" dirty="0" err="1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Yaesu</a:t>
            </a:r>
            <a:r>
              <a:rPr lang="en-US" sz="44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documentation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969B7EE-8B01-6702-81F8-4C1CCA5E0CA2}"/>
              </a:ext>
            </a:extLst>
          </p:cNvPr>
          <p:cNvGrpSpPr/>
          <p:nvPr/>
        </p:nvGrpSpPr>
        <p:grpSpPr>
          <a:xfrm>
            <a:off x="5513861" y="4124568"/>
            <a:ext cx="416160" cy="1133640"/>
            <a:chOff x="5513861" y="4124568"/>
            <a:chExt cx="416160" cy="113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C1F80FA-4F36-337E-2AA9-85B94A9824BF}"/>
                    </a:ext>
                  </a:extLst>
                </p14:cNvPr>
                <p14:cNvContentPartPr/>
                <p14:nvPr/>
              </p14:nvContentPartPr>
              <p14:xfrm>
                <a:off x="5513861" y="4152288"/>
                <a:ext cx="416160" cy="11059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C1F80FA-4F36-337E-2AA9-85B94A9824B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507741" y="4146168"/>
                  <a:ext cx="428400" cy="11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E640D06-E1C4-0B3E-57FB-19AAED3D2129}"/>
                    </a:ext>
                  </a:extLst>
                </p14:cNvPr>
                <p14:cNvContentPartPr/>
                <p14:nvPr/>
              </p14:nvContentPartPr>
              <p14:xfrm>
                <a:off x="5513861" y="4124568"/>
                <a:ext cx="397080" cy="11307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E640D06-E1C4-0B3E-57FB-19AAED3D212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507741" y="4118448"/>
                  <a:ext cx="409320" cy="1143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3716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A1DFC-BC35-AC01-7915-907C36C1F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DB667891-7E7A-C2C8-7857-3CEF6480606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14CF30-33ED-0347-5EA0-6630AF0C22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25" t="3463" r="21911"/>
          <a:stretch>
            <a:fillRect/>
          </a:stretch>
        </p:blipFill>
        <p:spPr>
          <a:xfrm rot="16200000">
            <a:off x="978611" y="1092645"/>
            <a:ext cx="2281052" cy="27308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463042-148D-ED2F-5267-FE8333F88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269" y="1317566"/>
            <a:ext cx="2408959" cy="32125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9C4C0A-42E9-E107-7561-8DF1B41AD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522" y="1317566"/>
            <a:ext cx="3201676" cy="2400795"/>
          </a:xfrm>
          <a:prstGeom prst="rect">
            <a:avLst/>
          </a:prstGeom>
        </p:spPr>
      </p:pic>
      <p:sp>
        <p:nvSpPr>
          <p:cNvPr id="12" name="Text 2">
            <a:extLst>
              <a:ext uri="{FF2B5EF4-FFF2-40B4-BE49-F238E27FC236}">
                <a16:creationId xmlns:a16="http://schemas.microsoft.com/office/drawing/2014/main" id="{47914EE6-31A7-CC55-AD21-83274DE19E0A}"/>
              </a:ext>
            </a:extLst>
          </p:cNvPr>
          <p:cNvSpPr/>
          <p:nvPr/>
        </p:nvSpPr>
        <p:spPr>
          <a:xfrm>
            <a:off x="3213660" y="397151"/>
            <a:ext cx="7336971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the parts you need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5514E1-745B-45E0-7021-A9171C486F75}"/>
              </a:ext>
            </a:extLst>
          </p:cNvPr>
          <p:cNvSpPr txBox="1"/>
          <p:nvPr/>
        </p:nvSpPr>
        <p:spPr>
          <a:xfrm>
            <a:off x="573975" y="3653642"/>
            <a:ext cx="3511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ALLECIN 10uF 25V 5x11mm Electrolytic Capacitor 10 UF MFD 25 Volt 0.2x0.43in Aluminum Capacitors (Pack of 15):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C6EF30-6CB0-122A-3677-B98CDD9C3736}"/>
              </a:ext>
            </a:extLst>
          </p:cNvPr>
          <p:cNvSpPr txBox="1"/>
          <p:nvPr/>
        </p:nvSpPr>
        <p:spPr>
          <a:xfrm>
            <a:off x="1650671" y="5903028"/>
            <a:ext cx="19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$5.99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5749B8-13F7-CE29-C321-816BF7F40A77}"/>
              </a:ext>
            </a:extLst>
          </p:cNvPr>
          <p:cNvSpPr txBox="1"/>
          <p:nvPr/>
        </p:nvSpPr>
        <p:spPr>
          <a:xfrm>
            <a:off x="4085112" y="4581195"/>
            <a:ext cx="4069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6"/>
              </a:rPr>
              <a:t>Delon Technology - 2kΩ (2 Kilo-Ohm) Resistor, 100 Pack, ±1%, 1/8W | Metal Film Resistor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1AE8A8-1AA5-0ABF-E5B2-3BF386FCB8ED}"/>
              </a:ext>
            </a:extLst>
          </p:cNvPr>
          <p:cNvSpPr txBox="1"/>
          <p:nvPr/>
        </p:nvSpPr>
        <p:spPr>
          <a:xfrm>
            <a:off x="5258790" y="5903028"/>
            <a:ext cx="19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$4.99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96628D-CE39-836B-61A1-36657660994F}"/>
              </a:ext>
            </a:extLst>
          </p:cNvPr>
          <p:cNvSpPr txBox="1"/>
          <p:nvPr/>
        </p:nvSpPr>
        <p:spPr>
          <a:xfrm>
            <a:off x="8095013" y="3998026"/>
            <a:ext cx="29965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7"/>
              </a:rPr>
              <a:t>Amazon.com: RIIEYOCA 4 Pack 3.5mm Male Plug to Bare Wire Stereo Audio Cable,1/8" TRRS 4 Pole Mono Male Plug to Open End Audio Cable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7B6D7B-FCBD-0A69-9A95-448B529574D8}"/>
              </a:ext>
            </a:extLst>
          </p:cNvPr>
          <p:cNvSpPr txBox="1"/>
          <p:nvPr/>
        </p:nvSpPr>
        <p:spPr>
          <a:xfrm>
            <a:off x="8986257" y="5903028"/>
            <a:ext cx="19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$7.99</a:t>
            </a:r>
          </a:p>
        </p:txBody>
      </p:sp>
    </p:spTree>
    <p:extLst>
      <p:ext uri="{BB962C8B-B14F-4D97-AF65-F5344CB8AC3E}">
        <p14:creationId xmlns:p14="http://schemas.microsoft.com/office/powerpoint/2010/main" val="1391214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A9EBD-9800-088B-E681-879C74D80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B687169-6169-B4C2-4715-6C126ADAF73D}"/>
              </a:ext>
            </a:extLst>
          </p:cNvPr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5394FBB-79C3-01D8-9CC1-7C9FD288B9C1}"/>
              </a:ext>
            </a:extLst>
          </p:cNvPr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D5C4628-B0A5-6D1C-D6C0-059181CB1258}"/>
              </a:ext>
            </a:extLst>
          </p:cNvPr>
          <p:cNvSpPr/>
          <p:nvPr/>
        </p:nvSpPr>
        <p:spPr>
          <a:xfrm>
            <a:off x="2123702" y="288428"/>
            <a:ext cx="7637815" cy="793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Solder connection pics</a:t>
            </a:r>
            <a:endParaRPr lang="en-US" sz="6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0CA5D90-7DE8-DD9B-D338-E58D54FD1229}"/>
              </a:ext>
            </a:extLst>
          </p:cNvPr>
          <p:cNvSpPr/>
          <p:nvPr/>
        </p:nvSpPr>
        <p:spPr>
          <a:xfrm>
            <a:off x="457200" y="1042416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E621CAA8-459B-BAD2-2683-DE767679A534}"/>
              </a:ext>
            </a:extLst>
          </p:cNvPr>
          <p:cNvSpPr/>
          <p:nvPr/>
        </p:nvSpPr>
        <p:spPr>
          <a:xfrm>
            <a:off x="7909560" y="19202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54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38848DCD-B79C-11E6-3DE8-59942BA1B53C}"/>
              </a:ext>
            </a:extLst>
          </p:cNvPr>
          <p:cNvSpPr/>
          <p:nvPr/>
        </p:nvSpPr>
        <p:spPr>
          <a:xfrm>
            <a:off x="7909560" y="2240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057112D1-E4B3-225E-5799-ED7CC1C4DBF0}"/>
              </a:ext>
            </a:extLst>
          </p:cNvPr>
          <p:cNvSpPr/>
          <p:nvPr/>
        </p:nvSpPr>
        <p:spPr>
          <a:xfrm>
            <a:off x="7909560" y="2788920"/>
            <a:ext cx="3611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05EBCFDC-2B0F-7DFB-E701-2DDB6EE10D9B}"/>
              </a:ext>
            </a:extLst>
          </p:cNvPr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3A2DDFCE-9175-90A3-639E-2A5FD360CC52}"/>
              </a:ext>
            </a:extLst>
          </p:cNvPr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 </a:t>
            </a:r>
            <a:endParaRPr lang="en-US" sz="10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470D8DFA-36F5-7227-692D-E2BCF975C61A}"/>
              </a:ext>
            </a:extLst>
          </p:cNvPr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/  12</a:t>
            </a:r>
            <a:endParaRPr lang="en-US" sz="1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E2DBB0-0D01-D595-C603-3D31FEEBD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46" y="1129138"/>
            <a:ext cx="4018014" cy="53583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D6A5D8-338B-8589-549B-0A72E65F73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831" y="1114175"/>
            <a:ext cx="4005481" cy="534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93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59F1C-119F-CE81-A1FE-E22341AC4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027B246-EE30-2CE9-A6A3-C60900D1FE17}"/>
              </a:ext>
            </a:extLst>
          </p:cNvPr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rgbClr val="F4F1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905AFD5-9803-F19B-D51E-A96416463848}"/>
              </a:ext>
            </a:extLst>
          </p:cNvPr>
          <p:cNvSpPr/>
          <p:nvPr/>
        </p:nvSpPr>
        <p:spPr>
          <a:xfrm>
            <a:off x="457200" y="256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12845CA-242D-8047-816F-8D825DF2BDF7}"/>
              </a:ext>
            </a:extLst>
          </p:cNvPr>
          <p:cNvSpPr/>
          <p:nvPr/>
        </p:nvSpPr>
        <p:spPr>
          <a:xfrm>
            <a:off x="2621873" y="-256111"/>
            <a:ext cx="6826333" cy="6784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Congrats!</a:t>
            </a:r>
          </a:p>
          <a:p>
            <a:pPr marL="0" indent="0" algn="ctr">
              <a:buNone/>
            </a:pPr>
            <a:endParaRPr lang="en-US" sz="6000" b="1" dirty="0">
              <a:solidFill>
                <a:srgbClr val="0B1A2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60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you can</a:t>
            </a:r>
          </a:p>
          <a:p>
            <a:pPr marL="0" indent="0" algn="ctr">
              <a:buNone/>
            </a:pPr>
            <a:r>
              <a:rPr lang="en-US" sz="6000" b="1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</a:t>
            </a:r>
            <a:r>
              <a:rPr lang="en-US" sz="6000" b="1" dirty="0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</a:t>
            </a:r>
            <a:r>
              <a:rPr lang="en-US" sz="6000" b="1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</a:t>
            </a:r>
          </a:p>
          <a:p>
            <a:pPr marL="0" indent="0" algn="ctr">
              <a:buNone/>
            </a:pPr>
            <a:r>
              <a:rPr lang="en-US" sz="6000" b="1">
                <a:solidFill>
                  <a:srgbClr val="0B1A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</a:t>
            </a:r>
            <a:endParaRPr lang="en-US" sz="6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8B2508C-1F98-83AC-3342-616E5A9E15D6}"/>
              </a:ext>
            </a:extLst>
          </p:cNvPr>
          <p:cNvSpPr/>
          <p:nvPr/>
        </p:nvSpPr>
        <p:spPr>
          <a:xfrm>
            <a:off x="457200" y="1042416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97D8D65-6A71-D715-9981-3B24FD2C12FE}"/>
              </a:ext>
            </a:extLst>
          </p:cNvPr>
          <p:cNvSpPr/>
          <p:nvPr/>
        </p:nvSpPr>
        <p:spPr>
          <a:xfrm>
            <a:off x="7909560" y="19202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54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D64B889-FCE6-E35B-1583-8ED7F012DCE6}"/>
              </a:ext>
            </a:extLst>
          </p:cNvPr>
          <p:cNvSpPr/>
          <p:nvPr/>
        </p:nvSpPr>
        <p:spPr>
          <a:xfrm>
            <a:off x="7909560" y="2240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75945DFB-5717-8B87-A3D1-C2EB98FD56B6}"/>
              </a:ext>
            </a:extLst>
          </p:cNvPr>
          <p:cNvSpPr/>
          <p:nvPr/>
        </p:nvSpPr>
        <p:spPr>
          <a:xfrm>
            <a:off x="7909560" y="2788920"/>
            <a:ext cx="3611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B1AC23AA-FB7A-8125-E08B-80CA88234387}"/>
              </a:ext>
            </a:extLst>
          </p:cNvPr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7853C23B-F5D7-DC6B-FC3E-0433DFE0664D}"/>
              </a:ext>
            </a:extLst>
          </p:cNvPr>
          <p:cNvSpPr/>
          <p:nvPr/>
        </p:nvSpPr>
        <p:spPr>
          <a:xfrm>
            <a:off x="411480" y="658368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DIGIPI  </a:t>
            </a:r>
            <a:endParaRPr lang="en-US" sz="10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0833FD58-B348-B6CF-6E55-B3709DEA4C97}"/>
              </a:ext>
            </a:extLst>
          </p:cNvPr>
          <p:cNvSpPr/>
          <p:nvPr/>
        </p:nvSpPr>
        <p:spPr>
          <a:xfrm>
            <a:off x="9509760" y="6583680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/  12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08968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1886</Words>
  <Application>Microsoft Office PowerPoint</Application>
  <PresentationFormat>Widescreen</PresentationFormat>
  <Paragraphs>277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DigiPi Radio Interface</dc:title>
  <dc:subject>KM6LYW DigiPi digital-modes hotspot and radio interface hardware</dc:subject>
  <dc:creator>N1TXN</dc:creator>
  <cp:lastModifiedBy>tyson eppink</cp:lastModifiedBy>
  <cp:revision>14</cp:revision>
  <dcterms:created xsi:type="dcterms:W3CDTF">2026-10-07T22:18:17Z</dcterms:created>
  <dcterms:modified xsi:type="dcterms:W3CDTF">2026-10-10T01:23:54Z</dcterms:modified>
</cp:coreProperties>
</file>