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13" d="100"/>
          <a:sy n="213" d="100"/>
        </p:scale>
        <p:origin x="300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286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6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OFF-GRID COMMUNICATION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</a:t>
            </a: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4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Meshcore</a:t>
            </a: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Mesh Radio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3657600" y="3017520"/>
            <a:ext cx="1828800" cy="0"/>
          </a:xfrm>
          <a:prstGeom prst="line">
            <a:avLst/>
          </a:prstGeom>
          <a:noFill/>
          <a:ln w="25400">
            <a:solidFill>
              <a:srgbClr val="2EE5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32461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LoRa mesh networking for areas without infrastructure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37947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By: N1TXN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 — Bridging Mesh to the Internet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86868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 lets an internet-connected gateway node forward mesh traffic to a broker, linking distant meshes and enabling maps, monitoring, and automation.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325880"/>
            <a:ext cx="2057400" cy="1325880"/>
          </a:xfrm>
          <a:prstGeom prst="roundRect">
            <a:avLst>
              <a:gd name="adj" fmla="val 551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4173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11480" y="1874520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Mesh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11480" y="214884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LoRa nodes talk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radio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286000" y="1828800"/>
            <a:ext cx="320040" cy="201168"/>
          </a:xfrm>
          <a:prstGeom prst="rightArrow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514600" y="1325880"/>
            <a:ext cx="2057400" cy="1325880"/>
          </a:xfrm>
          <a:prstGeom prst="roundRect">
            <a:avLst>
              <a:gd name="adj" fmla="val 551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0" y="141732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606040" y="1874520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Gateway Node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2606040" y="214884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 / Ethernet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phone proxy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480560" y="1828800"/>
            <a:ext cx="320040" cy="201168"/>
          </a:xfrm>
          <a:prstGeom prst="rightArrow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4709160" y="1325880"/>
            <a:ext cx="2057400" cy="1325880"/>
          </a:xfrm>
          <a:prstGeom prst="roundRect">
            <a:avLst>
              <a:gd name="adj" fmla="val 551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1417320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800600" y="1874520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 Broker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4800600" y="214884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mqtt.meshtastic.org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private broker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675120" y="1828800"/>
            <a:ext cx="320040" cy="201168"/>
          </a:xfrm>
          <a:prstGeom prst="rightArrow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903720" y="1325880"/>
            <a:ext cx="2057400" cy="1325880"/>
          </a:xfrm>
          <a:prstGeom prst="roundRect">
            <a:avLst>
              <a:gd name="adj" fmla="val 551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0960" y="1417320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995160" y="1874520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Mesh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6995160" y="214884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gateways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 traffic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320040" y="2880360"/>
            <a:ext cx="2743200" cy="1554480"/>
          </a:xfrm>
          <a:prstGeom prst="roundRect">
            <a:avLst>
              <a:gd name="adj" fmla="val 4706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19"/>
          <p:cNvSpPr/>
          <p:nvPr/>
        </p:nvSpPr>
        <p:spPr>
          <a:xfrm>
            <a:off x="457200" y="30175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Uplink / Downlink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457200" y="338328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Per-channel: uplink sends mesh → broker; downlink injects broker → mesh. Both optional.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3200400" y="2880360"/>
            <a:ext cx="2743200" cy="1554480"/>
          </a:xfrm>
          <a:prstGeom prst="roundRect">
            <a:avLst>
              <a:gd name="adj" fmla="val 4706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2"/>
          <p:cNvSpPr/>
          <p:nvPr/>
        </p:nvSpPr>
        <p:spPr>
          <a:xfrm>
            <a:off x="3337560" y="30175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Map &amp; Monitoring</a:t>
            </a:r>
            <a:endParaRPr lang="en-US" sz="1300" dirty="0"/>
          </a:p>
        </p:txBody>
      </p:sp>
      <p:sp>
        <p:nvSpPr>
          <p:cNvPr id="29" name="Text 23"/>
          <p:cNvSpPr/>
          <p:nvPr/>
        </p:nvSpPr>
        <p:spPr>
          <a:xfrm>
            <a:off x="3337560" y="338328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reporting feeds public maps. Integrate with Home Assistant, Node-RED, dashboards.</a:t>
            </a:r>
            <a:endParaRPr lang="en-US" sz="1200" dirty="0"/>
          </a:p>
        </p:txBody>
      </p:sp>
      <p:sp>
        <p:nvSpPr>
          <p:cNvPr id="30" name="Shape 24"/>
          <p:cNvSpPr/>
          <p:nvPr/>
        </p:nvSpPr>
        <p:spPr>
          <a:xfrm>
            <a:off x="6080760" y="2880360"/>
            <a:ext cx="2743200" cy="1554480"/>
          </a:xfrm>
          <a:prstGeom prst="roundRect">
            <a:avLst>
              <a:gd name="adj" fmla="val 4706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5"/>
          <p:cNvSpPr/>
          <p:nvPr/>
        </p:nvSpPr>
        <p:spPr>
          <a:xfrm>
            <a:off x="6217920" y="30175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Controls</a:t>
            </a:r>
            <a:endParaRPr lang="en-US" sz="1300" dirty="0"/>
          </a:p>
        </p:txBody>
      </p:sp>
      <p:sp>
        <p:nvSpPr>
          <p:cNvPr id="32" name="Text 26"/>
          <p:cNvSpPr/>
          <p:nvPr/>
        </p:nvSpPr>
        <p:spPr>
          <a:xfrm>
            <a:off x="6217920" y="338328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optional on MQTT path. Disable uplink on private channels. Client proxy via phone.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Ham vs Unlicensed (ISM)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86868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supports both modes. Choice affects power, encryption, identification, and legal rules.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4206240" cy="3383280"/>
          </a:xfrm>
          <a:prstGeom prst="roundRect">
            <a:avLst>
              <a:gd name="adj" fmla="val 2162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4206240" cy="73152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37160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13716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Unlicensed (ISM / Part 15)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17830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Rules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57200" y="201168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license, exam, or registration required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Anyone can buy hardware and operate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Must accept interference; no exclusive rights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57200" y="26517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&amp; Spectrum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7200" y="288036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US 915 MHz: max ~1 W EIRP (+30 dBm)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EU 868 MHz: typically 25 mW + duty-cycle limits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ISM bands only (no amateur allocations)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457200" y="35204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&amp; Privacy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374904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Full AES-256 channel encryption allowed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Private channels with shared keys supported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663440" y="1188720"/>
            <a:ext cx="4206240" cy="3383280"/>
          </a:xfrm>
          <a:prstGeom prst="roundRect">
            <a:avLst>
              <a:gd name="adj" fmla="val 2162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4663440" y="1188720"/>
            <a:ext cx="4206240" cy="73152"/>
          </a:xfrm>
          <a:prstGeom prst="rect">
            <a:avLst/>
          </a:prstGeom>
          <a:solidFill>
            <a:srgbClr val="F5B0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371600"/>
            <a:ext cx="274320" cy="2743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166360" y="13716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B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Amateur (Part 97)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4846320" y="17830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Identification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4846320" y="201168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Requires valid amateur radio license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Must identify with callsign (long name)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Subject to amateur band plans &amp; rules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4846320" y="26517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&amp; Spectrum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4846320" y="288036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Higher power allowed (class &amp; band dependent)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 use amateur allocations (e.g. 70 cm)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Power limits lifted when is_licensed = true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4846320" y="35204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Restriction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4846320" y="374904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Encryption generally prohibited under Part 97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Meshtastic Ham Mode disables crypto automatically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Features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280160"/>
            <a:ext cx="320040" cy="320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7373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Messaging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channels and direct messages across the mesh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246120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280160"/>
            <a:ext cx="320040" cy="3200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29000" y="17373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Location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42900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position sharing and node mapping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26480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1280160"/>
            <a:ext cx="320040" cy="3200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09360" y="17373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AES-256 Encryption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630936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Channel-level encryption with shared keys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365760" y="274320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2926080"/>
            <a:ext cx="320040" cy="3200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48640" y="33832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Battery Life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548640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of operation; solar options for fixed nodes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3246120" y="274320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2926080"/>
            <a:ext cx="320040" cy="32004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429000" y="33832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Roles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3429000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Client, Router, Repeater, Tracker, TAK…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6126480" y="274320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0" y="2926080"/>
            <a:ext cx="320040" cy="32004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309360" y="33832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MQTT Bridge</a:t>
            </a:r>
            <a:endParaRPr lang="en-US" sz="1300" dirty="0"/>
          </a:p>
        </p:txBody>
      </p:sp>
      <p:sp>
        <p:nvSpPr>
          <p:cNvPr id="27" name="Text 19"/>
          <p:cNvSpPr/>
          <p:nvPr/>
        </p:nvSpPr>
        <p:spPr>
          <a:xfrm>
            <a:off x="6309360" y="3703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gateway for remote mesh access</a:t>
            </a:r>
            <a:endParaRPr lang="en-US" sz="1200" dirty="0"/>
          </a:p>
        </p:txBody>
      </p:sp>
      <p:sp>
        <p:nvSpPr>
          <p:cNvPr id="28" name="Text 20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Use Cases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261872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2618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Outdoor &amp; Adventure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16916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Hiking, backpacking, skiing — stay in touch when cell disappears.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246120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261872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794760" y="12618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Mesh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429000" y="16916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Neighborhood or event meshes for private off-grid chat.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26480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1261872"/>
            <a:ext cx="292608" cy="2926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675120" y="12618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Prep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309360" y="16916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Disaster response and grid-down coordination.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365760" y="274320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2907792"/>
            <a:ext cx="292608" cy="29260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" y="2907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&amp; Sensors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548640" y="333756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Telemetry and asset tracking over long distances.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3246120" y="274320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2907792"/>
            <a:ext cx="292608" cy="29260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794760" y="2907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Infrastructure</a:t>
            </a:r>
            <a:endParaRPr lang="en-US" sz="1200" dirty="0"/>
          </a:p>
        </p:txBody>
      </p:sp>
      <p:sp>
        <p:nvSpPr>
          <p:cNvPr id="23" name="Text 16"/>
          <p:cNvSpPr/>
          <p:nvPr/>
        </p:nvSpPr>
        <p:spPr>
          <a:xfrm>
            <a:off x="3429000" y="333756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Solar-powered fixed nodes for persistent coverage.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6126480" y="274320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0" y="2907792"/>
            <a:ext cx="292608" cy="29260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675120" y="2907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1200" dirty="0"/>
          </a:p>
        </p:txBody>
      </p:sp>
      <p:sp>
        <p:nvSpPr>
          <p:cNvPr id="27" name="Text 19"/>
          <p:cNvSpPr/>
          <p:nvPr/>
        </p:nvSpPr>
        <p:spPr>
          <a:xfrm>
            <a:off x="6309360" y="333756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radio, networking, and embedded systems.</a:t>
            </a:r>
            <a:endParaRPr lang="en-US" sz="1200" dirty="0"/>
          </a:p>
        </p:txBody>
      </p:sp>
      <p:sp>
        <p:nvSpPr>
          <p:cNvPr id="28" name="Text 20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TRADE-OFFS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Advantages &amp; Considerations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4023360" cy="3383280"/>
          </a:xfrm>
          <a:prstGeom prst="roundRect">
            <a:avLst>
              <a:gd name="adj" fmla="val 2162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234440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5840" y="123444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40080" y="17373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No infrastructure or fees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40080" y="20574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Works when cellular is down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40080" y="23774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Very low cost of entry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0080" y="26974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Open-source &amp; community-driven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40080" y="30175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Strong encryption (unlicensed)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40080" y="33375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Long range with multi-hop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" y="36576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ATAK &amp; MQTT integrations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" y="39776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Excellent battery efficiency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754880" y="1051560"/>
            <a:ext cx="4023360" cy="3383280"/>
          </a:xfrm>
          <a:prstGeom prst="roundRect">
            <a:avLst>
              <a:gd name="adj" fmla="val 2162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234440"/>
            <a:ext cx="292608" cy="29260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394960" y="123444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B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5029200" y="17373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Low bandwidth (text / small data)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0" y="20574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Not real-time voice or video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5029200" y="23774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Range depends on terrain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5029200" y="26974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Congestion in dense meshes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5029200" y="30175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Learning curve for advanced config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5029200" y="33375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Regulatory power/duty limits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5029200" y="36576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Not compatible with MeshCore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5029200" y="39776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Ham mode disables encryption</a:t>
            </a:r>
            <a:endParaRPr lang="en-US" sz="1300" dirty="0"/>
          </a:p>
        </p:txBody>
      </p:sp>
      <p:sp>
        <p:nvSpPr>
          <p:cNvPr id="26" name="Text 22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411480" cy="41148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51560" y="10515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Hardware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023360" y="105156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Heltec, T-Deck, RAK, T-Beam… Prefer SX126x radios.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411480" cy="41148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51560" y="169164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Flash Firmware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023360" y="169164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flasher. Set region. Choose Meshtastic or MeshCore.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331720"/>
            <a:ext cx="411480" cy="41148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331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51560" y="233172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App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023360" y="233172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 / iOS Meshtastic app. Desktop CLI available.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2971800"/>
            <a:ext cx="411480" cy="41148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29718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51560" y="297180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023360" y="297180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 BT. Create channel. Set role (incl. TAK). Enable MQTT if desired.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3611880"/>
            <a:ext cx="411480" cy="41148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36118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51560" y="361188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/ Integrate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023360" y="36118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the mesh. Optionally install ATAK plugin or MQTT gateway.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&amp; Community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0" y="1508760"/>
            <a:ext cx="1828800" cy="0"/>
          </a:xfrm>
          <a:prstGeom prst="line">
            <a:avLst/>
          </a:prstGeom>
          <a:noFill/>
          <a:ln w="25400">
            <a:solidFill>
              <a:srgbClr val="2EE5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2240280"/>
            <a:ext cx="3657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meshtastic.org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Docs · Discord · GitHub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ATAK Plugin · MQTT guide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54880" y="18288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MeshCore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754880" y="2240280"/>
            <a:ext cx="3657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meshcore.co.uk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Docs · Community maps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flasher available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35661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hardware can run either firmware. ATAK and MQTT extend Meshtastic for tactical and internet use.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40233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resilient, infrastructure-free communication — one node at a time.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34440" y="1051560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 Networking &amp; Meshtastic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34440" y="1289304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Foundations, how it works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1618488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618488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&amp; Devices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34440" y="1856232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Heltec, T-Deck, RAK, T-Beam and the ecosystem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185416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34440" y="2185416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Integrations: ATAK &amp; MQTT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34440" y="2423160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Tactical awareness plugins and internet bridging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2752344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2752344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vs MeshCore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34440" y="2990088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 philosophies and when to choose each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3319272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34440" y="3319272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vs Unlicensed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3557016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 radio rules versus ISM-band operation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3886200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34440" y="3886200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Cases, Trade-offs &amp; Getting Started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34440" y="4123944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Applications, strengths, and next steps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Mesh Radio?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914400"/>
          </a:xfrm>
          <a:prstGeom prst="roundRect">
            <a:avLst>
              <a:gd name="adj" fmla="val 8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mesh network is a decentralized topology where every node can relay data for others. Messages "hop" from device to device until they reach their destination — no central tower or internet required.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2194560"/>
            <a:ext cx="2743200" cy="2194560"/>
          </a:xfrm>
          <a:prstGeom prst="roundRect">
            <a:avLst>
              <a:gd name="adj" fmla="val 3333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377440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288036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Self-Healing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48640" y="324612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one node drops out, traffic automatically finds another path.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246120" y="2194560"/>
            <a:ext cx="2743200" cy="2194560"/>
          </a:xfrm>
          <a:prstGeom prst="roundRect">
            <a:avLst>
              <a:gd name="adj" fmla="val 3333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2377440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29000" y="288036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Infrastructure-Free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429000" y="324612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in remote areas, disasters, or anywhere cellular is unavailable.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126480" y="2194560"/>
            <a:ext cx="2743200" cy="2194560"/>
          </a:xfrm>
          <a:prstGeom prst="roundRect">
            <a:avLst>
              <a:gd name="adj" fmla="val 3333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2377440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09360" y="288036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 Coverage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6309360" y="324612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additional node extends the network. Range multiplies with hops.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vs MeshCore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LoRa hardware, different philosophies. Not interoperable.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8412480" cy="329184"/>
          </a:xfrm>
          <a:prstGeom prst="rect">
            <a:avLst/>
          </a:prstGeom>
          <a:solidFill>
            <a:srgbClr val="1424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34416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377440" y="1344168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760720" y="1344168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MeshCore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1673352"/>
            <a:ext cx="8412480" cy="347472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67335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468880" y="1673352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flooding — any node can relay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852160" y="1673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routing — only Repeaters relay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020824"/>
            <a:ext cx="8412480" cy="347472"/>
          </a:xfrm>
          <a:prstGeom prst="rect">
            <a:avLst/>
          </a:prstGeom>
          <a:solidFill>
            <a:srgbClr val="132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2020824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Hops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468880" y="2020824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3, hard ceiling 7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852160" y="2020824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64 hops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2368296"/>
            <a:ext cx="8412480" cy="347472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2368296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Role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468880" y="2368296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relay by default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852160" y="2368296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Companions never relay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2715768"/>
            <a:ext cx="8412480" cy="347472"/>
          </a:xfrm>
          <a:prstGeom prst="rect">
            <a:avLst/>
          </a:prstGeom>
          <a:solidFill>
            <a:srgbClr val="132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7200" y="2715768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Scalability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468880" y="2715768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ad-hoc / mobile groups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852160" y="271576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for dense / planned nets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65760" y="3063240"/>
            <a:ext cx="8412480" cy="347472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" y="3063240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Handheld Battery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468880" y="3063240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852160" y="306324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(no relay duty)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65760" y="3410712"/>
            <a:ext cx="8412480" cy="347472"/>
          </a:xfrm>
          <a:prstGeom prst="rect">
            <a:avLst/>
          </a:prstGeom>
          <a:solidFill>
            <a:srgbClr val="132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57200" y="3410712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2468880" y="3410712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Large, global, mature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852160" y="341071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Smaller, growing (EU strong)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365760" y="3758184"/>
            <a:ext cx="8412480" cy="347472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57200" y="3758184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 / Cost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2468880" y="3758184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open-source (GPL), free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852160" y="3758184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firmware; some app features paid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365760" y="4105656"/>
            <a:ext cx="8412480" cy="347472"/>
          </a:xfrm>
          <a:prstGeom prst="rect">
            <a:avLst/>
          </a:prstGeom>
          <a:solidFill>
            <a:srgbClr val="132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57200" y="4105656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2468880" y="4105656"/>
            <a:ext cx="3246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Hiking, events, zero-config use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852160" y="4105656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repeaters, city/region meshes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Meshtastic?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open-source project that turns inexpensive LoRa radios into a long-range, off-grid communication platform.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73152" cy="731520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14630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LoRa-based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75564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Unlicensed ISM bands (915 MHz US, 868 MHz EU). No ham license required for most use.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1463040"/>
            <a:ext cx="73152" cy="731520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983480" y="14630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Range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83480" y="175564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1.25–3 mi; record of 205 mi under ideal conditions.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377440"/>
            <a:ext cx="73152" cy="731520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94360" y="23774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Decentralized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94360" y="267004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dedicated router. Every node can send, receive, and relay.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54880" y="2377440"/>
            <a:ext cx="73152" cy="731520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983480" y="23774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Power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983480" y="267004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of battery life; solar-ready for fixed nodes.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3291840"/>
            <a:ext cx="73152" cy="731520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94360" y="32918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Encrypted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94360" y="358444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AES-256 channel encryption. Private channels with shared keys.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54880" y="3291840"/>
            <a:ext cx="73152" cy="731520"/>
          </a:xfrm>
          <a:prstGeom prst="rect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983480" y="32918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Connected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983480" y="358444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 via Bluetooth, Wi-Fi, or USB. Android, iOS, desktop.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OVERVIEW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Meshtastic Works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005840" y="1097280"/>
            <a:ext cx="457200" cy="45720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1430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600200" y="1325880"/>
            <a:ext cx="1280160" cy="0"/>
          </a:xfrm>
          <a:prstGeom prst="line">
            <a:avLst/>
          </a:prstGeom>
          <a:noFill/>
          <a:ln w="19050">
            <a:solidFill>
              <a:srgbClr val="1FB89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1691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20040" y="201168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relays message to radio via Bluetooth, Wi-Fi, or serial.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0" y="1097280"/>
            <a:ext cx="457200" cy="45720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0" y="11430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794760" y="1325880"/>
            <a:ext cx="1280160" cy="0"/>
          </a:xfrm>
          <a:prstGeom prst="line">
            <a:avLst/>
          </a:prstGeom>
          <a:noFill/>
          <a:ln w="19050">
            <a:solidFill>
              <a:srgbClr val="1FB89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514600" y="1691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514600" y="201168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 transmits LoRa packet. Retries up to 3× if needed.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394960" y="1097280"/>
            <a:ext cx="457200" cy="45720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394960" y="11430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989320" y="1325880"/>
            <a:ext cx="1280160" cy="0"/>
          </a:xfrm>
          <a:prstGeom prst="line">
            <a:avLst/>
          </a:prstGeom>
          <a:noFill/>
          <a:ln w="19050">
            <a:solidFill>
              <a:srgbClr val="1FB89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09160" y="1691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09160" y="201168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Nodes check if seen before; if new, decrement hop &amp; rebroadcast.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589520" y="1097280"/>
            <a:ext cx="457200" cy="45720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589520" y="11430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903720" y="1691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903720" y="2011680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 receives message. Nodes store ~30 packets offline.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5760" y="2926080"/>
            <a:ext cx="8412480" cy="1417320"/>
          </a:xfrm>
          <a:prstGeom prst="roundRect">
            <a:avLst>
              <a:gd name="adj" fmla="val 5161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" y="3063240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Flooding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342900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node listens briefly before rebroadcasting. If another node has already relayed the packet, it stays silent. This reduces congestion while ensuring robust multi-hop delivery. Default hop limit is 3 (up to 7).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OVERVIEW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 Flow — Visual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1371600" cy="1371600"/>
          </a:xfrm>
          <a:prstGeom prst="roundRect">
            <a:avLst>
              <a:gd name="adj" fmla="val 666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31" y="1371600"/>
            <a:ext cx="36576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59" y="188722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 App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65760" y="19202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1737360" y="1554480"/>
            <a:ext cx="502920" cy="274320"/>
          </a:xfrm>
          <a:prstGeom prst="rightArrow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2331720" y="1234440"/>
            <a:ext cx="1097280" cy="109728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331720" y="150876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 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713156" y="321379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Hops = 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566160" y="1371600"/>
            <a:ext cx="640080" cy="228600"/>
          </a:xfrm>
          <a:prstGeom prst="rightArrow">
            <a:avLst/>
          </a:prstGeom>
          <a:solidFill>
            <a:srgbClr val="1FB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 rot="2275279">
            <a:off x="3566160" y="2354580"/>
            <a:ext cx="640080" cy="228600"/>
          </a:xfrm>
          <a:prstGeom prst="rightArrow">
            <a:avLst/>
          </a:prstGeom>
          <a:solidFill>
            <a:srgbClr val="1FB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343400" y="1051560"/>
            <a:ext cx="1005840" cy="1005840"/>
          </a:xfrm>
          <a:prstGeom prst="ellipse">
            <a:avLst/>
          </a:prstGeom>
          <a:solidFill>
            <a:srgbClr val="1A3A5C"/>
          </a:solidFill>
          <a:ln w="19050">
            <a:solidFill>
              <a:srgbClr val="2EE5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343400" y="1280160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 B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Relay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343400" y="214884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366563" y="2743200"/>
            <a:ext cx="1005840" cy="1005840"/>
          </a:xfrm>
          <a:prstGeom prst="ellipse">
            <a:avLst/>
          </a:prstGeom>
          <a:solidFill>
            <a:srgbClr val="1A3A5C"/>
          </a:solidFill>
          <a:ln w="19050">
            <a:solidFill>
              <a:srgbClr val="2EE5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366563" y="2980944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 C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Relay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343400" y="356616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 rot="1774597">
            <a:off x="5540266" y="1772920"/>
            <a:ext cx="640080" cy="228600"/>
          </a:xfrm>
          <a:prstGeom prst="rightArrow">
            <a:avLst/>
          </a:prstGeom>
          <a:solidFill>
            <a:srgbClr val="1FB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6263640" y="1737360"/>
            <a:ext cx="1188720" cy="1188720"/>
          </a:xfrm>
          <a:prstGeom prst="ellipse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263640" y="205740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 D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F1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7589520" y="2148840"/>
            <a:ext cx="457200" cy="228600"/>
          </a:xfrm>
          <a:prstGeom prst="rightArrow">
            <a:avLst/>
          </a:prstGeom>
          <a:solidFill>
            <a:srgbClr val="2EE5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8138160" y="1737360"/>
            <a:ext cx="822960" cy="1097280"/>
          </a:xfrm>
          <a:prstGeom prst="roundRect">
            <a:avLst>
              <a:gd name="adj" fmla="val 8889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620" y="1874520"/>
            <a:ext cx="320040" cy="32004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8183880" y="228600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</a:t>
            </a:r>
            <a:endParaRPr lang="en-US" sz="1100" dirty="0"/>
          </a:p>
        </p:txBody>
      </p:sp>
      <p:sp>
        <p:nvSpPr>
          <p:cNvPr id="28" name="Shape 24"/>
          <p:cNvSpPr/>
          <p:nvPr/>
        </p:nvSpPr>
        <p:spPr>
          <a:xfrm>
            <a:off x="274320" y="3840480"/>
            <a:ext cx="4206240" cy="822960"/>
          </a:xfrm>
          <a:prstGeom prst="roundRect">
            <a:avLst>
              <a:gd name="adj" fmla="val 8889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411480" y="3931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Flooding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411480" y="416052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Nodes listen briefly. If another node already rebroadcast, they stay silent — less airtime.</a:t>
            </a:r>
            <a:endParaRPr lang="en-US" sz="1100" dirty="0"/>
          </a:p>
        </p:txBody>
      </p:sp>
      <p:sp>
        <p:nvSpPr>
          <p:cNvPr id="31" name="Shape 27"/>
          <p:cNvSpPr/>
          <p:nvPr/>
        </p:nvSpPr>
        <p:spPr>
          <a:xfrm>
            <a:off x="4663440" y="3840480"/>
            <a:ext cx="4206240" cy="822960"/>
          </a:xfrm>
          <a:prstGeom prst="roundRect">
            <a:avLst>
              <a:gd name="adj" fmla="val 8889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8"/>
          <p:cNvSpPr/>
          <p:nvPr/>
        </p:nvSpPr>
        <p:spPr>
          <a:xfrm>
            <a:off x="4800600" y="3931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Hop Limit</a:t>
            </a:r>
            <a:endParaRPr lang="en-US" sz="1200" dirty="0"/>
          </a:p>
        </p:txBody>
      </p:sp>
      <p:sp>
        <p:nvSpPr>
          <p:cNvPr id="33" name="Text 29"/>
          <p:cNvSpPr/>
          <p:nvPr/>
        </p:nvSpPr>
        <p:spPr>
          <a:xfrm>
            <a:off x="4800600" y="416052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rebroadcast decrements the hop counter. At 0 the packet stops — default max is 3.</a:t>
            </a:r>
            <a:endParaRPr lang="en-US" sz="1100" dirty="0"/>
          </a:p>
        </p:txBody>
      </p:sp>
      <p:sp>
        <p:nvSpPr>
          <p:cNvPr id="34" name="Text 30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35" name="Text 31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EC1F243-CB29-1CB1-8351-6270F19F4F7F}"/>
              </a:ext>
            </a:extLst>
          </p:cNvPr>
          <p:cNvSpPr txBox="1"/>
          <p:nvPr/>
        </p:nvSpPr>
        <p:spPr>
          <a:xfrm>
            <a:off x="1554480" y="954629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900mHz</a:t>
            </a:r>
            <a:endParaRPr lang="en-US" sz="11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12DE2D-2516-ECCA-C0DB-DF1939F3F220}"/>
              </a:ext>
            </a:extLst>
          </p:cNvPr>
          <p:cNvSpPr txBox="1"/>
          <p:nvPr/>
        </p:nvSpPr>
        <p:spPr>
          <a:xfrm rot="1736948">
            <a:off x="3729016" y="1473495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900mHz</a:t>
            </a:r>
            <a:endParaRPr lang="en-US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7A4BCB2-7A54-F8E0-00A2-F7CCEDAC2115}"/>
              </a:ext>
            </a:extLst>
          </p:cNvPr>
          <p:cNvSpPr txBox="1"/>
          <p:nvPr/>
        </p:nvSpPr>
        <p:spPr>
          <a:xfrm rot="2334634">
            <a:off x="1378591" y="2520955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900mHz</a:t>
            </a:r>
            <a:endParaRPr lang="en-US" sz="11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2F1E19-8166-7BCB-394E-88EEF1E58CD0}"/>
              </a:ext>
            </a:extLst>
          </p:cNvPr>
          <p:cNvSpPr txBox="1"/>
          <p:nvPr/>
        </p:nvSpPr>
        <p:spPr>
          <a:xfrm>
            <a:off x="-288066" y="1291174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</a:t>
            </a:r>
            <a:endParaRPr lang="en-US" sz="11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BF5C52-3CFE-4E2A-D479-A78FE6125505}"/>
              </a:ext>
            </a:extLst>
          </p:cNvPr>
          <p:cNvSpPr txBox="1"/>
          <p:nvPr/>
        </p:nvSpPr>
        <p:spPr>
          <a:xfrm>
            <a:off x="5436773" y="1923806"/>
            <a:ext cx="47154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2EE5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</a:t>
            </a:r>
            <a:endParaRPr lang="en-US" sz="1100" dirty="0"/>
          </a:p>
        </p:txBody>
      </p:sp>
      <p:sp>
        <p:nvSpPr>
          <p:cNvPr id="47" name="Shape 10">
            <a:extLst>
              <a:ext uri="{FF2B5EF4-FFF2-40B4-BE49-F238E27FC236}">
                <a16:creationId xmlns:a16="http://schemas.microsoft.com/office/drawing/2014/main" id="{356F514A-6F11-2E40-E104-675C75047A77}"/>
              </a:ext>
            </a:extLst>
          </p:cNvPr>
          <p:cNvSpPr/>
          <p:nvPr/>
        </p:nvSpPr>
        <p:spPr>
          <a:xfrm rot="16200000">
            <a:off x="4641147" y="2286000"/>
            <a:ext cx="640080" cy="228600"/>
          </a:xfrm>
          <a:prstGeom prst="rightArrow">
            <a:avLst/>
          </a:prstGeom>
          <a:solidFill>
            <a:srgbClr val="1FB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10">
            <a:extLst>
              <a:ext uri="{FF2B5EF4-FFF2-40B4-BE49-F238E27FC236}">
                <a16:creationId xmlns:a16="http://schemas.microsoft.com/office/drawing/2014/main" id="{45DBC4C5-3B77-33C2-2646-13DBFB20038E}"/>
              </a:ext>
            </a:extLst>
          </p:cNvPr>
          <p:cNvSpPr/>
          <p:nvPr/>
        </p:nvSpPr>
        <p:spPr>
          <a:xfrm rot="5400000">
            <a:off x="4378258" y="2296295"/>
            <a:ext cx="640080" cy="228600"/>
          </a:xfrm>
          <a:prstGeom prst="rightArrow">
            <a:avLst/>
          </a:prstGeom>
          <a:solidFill>
            <a:srgbClr val="1FB896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Meshtastic Devices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2103120" cy="3429000"/>
          </a:xfrm>
          <a:prstGeom prst="roundRect">
            <a:avLst>
              <a:gd name="adj" fmla="val 3478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workdir/artifacts/helte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80" y="1188720"/>
            <a:ext cx="1828800" cy="1645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29718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Heltec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V3/V4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65760" y="3337560"/>
            <a:ext cx="1920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entry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ESP32-S3 + SX1262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OLED · ~$20–30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514600" y="1051560"/>
            <a:ext cx="2103120" cy="3429000"/>
          </a:xfrm>
          <a:prstGeom prst="roundRect">
            <a:avLst>
              <a:gd name="adj" fmla="val 3478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workdir/artifacts/tdeck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51760" y="1188720"/>
            <a:ext cx="1828800" cy="1645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606040" y="29718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LILYGO T-Deck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2606040" y="3337560"/>
            <a:ext cx="1920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Standalone unit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+ keyboard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phone needed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754880" y="1051560"/>
            <a:ext cx="2103120" cy="3429000"/>
          </a:xfrm>
          <a:prstGeom prst="roundRect">
            <a:avLst>
              <a:gd name="adj" fmla="val 3478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/home/workdir/artifacts/rak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892040" y="1188720"/>
            <a:ext cx="1828800" cy="1645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846320" y="29718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RAK WisBlock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4846320" y="3337560"/>
            <a:ext cx="1920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Modular &amp; solar-ready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nRF52 + SX1262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repeaters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995160" y="1051560"/>
            <a:ext cx="2103120" cy="3429000"/>
          </a:xfrm>
          <a:prstGeom prst="roundRect">
            <a:avLst>
              <a:gd name="adj" fmla="val 3478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/home/workdir/artifacts/tbeam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32320" y="1188720"/>
            <a:ext cx="1828800" cy="1645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86600" y="29718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LILYGO T-Beam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7086600" y="3337560"/>
            <a:ext cx="1920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tracker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 + SX1262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18650 battery slot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371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365760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ATAK / TAK Plugin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86868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bridges tactical team awareness off-grid via the official ATAK plugin and TAK module.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4114800" cy="1097280"/>
          </a:xfrm>
          <a:prstGeom prst="roundRect">
            <a:avLst>
              <a:gd name="adj" fmla="val 666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463040"/>
            <a:ext cx="320040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14630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Sharing (PLI)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187452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location of team members appears on the ATAK map over the mesh — no cell or internet.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663440" y="1280160"/>
            <a:ext cx="4114800" cy="1097280"/>
          </a:xfrm>
          <a:prstGeom prst="roundRect">
            <a:avLst>
              <a:gd name="adj" fmla="val 666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463040"/>
            <a:ext cx="320040" cy="3200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303520" y="14630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GeoChat Bridging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846320" y="187452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messages and </a:t>
            </a:r>
            <a:r>
              <a:rPr lang="en-US" sz="12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(cursor on target) events flow between ATAK and the Meshtastic mesh network.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365760" y="2514600"/>
            <a:ext cx="4114800" cy="1097280"/>
          </a:xfrm>
          <a:prstGeom prst="roundRect">
            <a:avLst>
              <a:gd name="adj" fmla="val 666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2697480"/>
            <a:ext cx="320040" cy="3200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05840" y="2697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 / TAK_TRACKER Roles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548640" y="310896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device role to TAK (or TAK_TRACKER for GPS-only nodes) for optimized CoT packets.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4663440" y="2514600"/>
            <a:ext cx="4114800" cy="1097280"/>
          </a:xfrm>
          <a:prstGeom prst="roundRect">
            <a:avLst>
              <a:gd name="adj" fmla="val 6667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2697480"/>
            <a:ext cx="320040" cy="3200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03520" y="2697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Relay &amp; Packages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4846320" y="310896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relay of CoT to TAK servers; mission packages can transfer over Short/Turbo.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365760" y="3886200"/>
            <a:ext cx="8412480" cy="731520"/>
          </a:xfrm>
          <a:prstGeom prst="roundRect">
            <a:avLst>
              <a:gd name="adj" fmla="val 10000"/>
            </a:avLst>
          </a:prstGeom>
          <a:solidFill>
            <a:srgbClr val="162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6"/>
          <p:cNvSpPr/>
          <p:nvPr/>
        </p:nvSpPr>
        <p:spPr>
          <a:xfrm>
            <a:off x="502920" y="397764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Setup: Install Meshtastic Android app + matching ATAK plugin APK → set device role to TAK → keep Meshtastic app running in background → green icon in ATAK confirms link. Standalone BLE plugin also available.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365760" y="48646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MESHTASTIC  |  Off-Grid Mesh Communication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8412480" y="486460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1566</Words>
  <Application>Microsoft Office PowerPoint</Application>
  <PresentationFormat>On-screen Show (16:9)</PresentationFormat>
  <Paragraphs>317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Meshtastic &amp; Mesh Radio</dc:title>
  <dc:subject>PptxGenJS Presentation</dc:subject>
  <dc:creator>Grok</dc:creator>
  <cp:lastModifiedBy>tyson eppink</cp:lastModifiedBy>
  <cp:revision>4</cp:revision>
  <dcterms:created xsi:type="dcterms:W3CDTF">2026-08-06T20:29:08Z</dcterms:created>
  <dcterms:modified xsi:type="dcterms:W3CDTF">2026-08-08T01:39:59Z</dcterms:modified>
</cp:coreProperties>
</file>